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milo24987@hotmail.com" initials="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6" d="100"/>
          <a:sy n="76" d="100"/>
        </p:scale>
        <p:origin x="-468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54B2B-28B2-4A58-B3EC-AB85C6E48C81}" type="datetimeFigureOut">
              <a:rPr lang="es-CL" smtClean="0"/>
              <a:t>13-04-2015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BEC0C-54A8-45A3-B1E2-D6FE3CD0C34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13566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54B2B-28B2-4A58-B3EC-AB85C6E48C81}" type="datetimeFigureOut">
              <a:rPr lang="es-CL" smtClean="0"/>
              <a:t>13-04-2015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BEC0C-54A8-45A3-B1E2-D6FE3CD0C34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7456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54B2B-28B2-4A58-B3EC-AB85C6E48C81}" type="datetimeFigureOut">
              <a:rPr lang="es-CL" smtClean="0"/>
              <a:t>13-04-2015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BEC0C-54A8-45A3-B1E2-D6FE3CD0C34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53394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54B2B-28B2-4A58-B3EC-AB85C6E48C81}" type="datetimeFigureOut">
              <a:rPr lang="es-CL" smtClean="0"/>
              <a:t>13-04-2015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BEC0C-54A8-45A3-B1E2-D6FE3CD0C34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63346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54B2B-28B2-4A58-B3EC-AB85C6E48C81}" type="datetimeFigureOut">
              <a:rPr lang="es-CL" smtClean="0"/>
              <a:t>13-04-2015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BEC0C-54A8-45A3-B1E2-D6FE3CD0C34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80759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54B2B-28B2-4A58-B3EC-AB85C6E48C81}" type="datetimeFigureOut">
              <a:rPr lang="es-CL" smtClean="0"/>
              <a:t>13-04-2015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BEC0C-54A8-45A3-B1E2-D6FE3CD0C34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56139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54B2B-28B2-4A58-B3EC-AB85C6E48C81}" type="datetimeFigureOut">
              <a:rPr lang="es-CL" smtClean="0"/>
              <a:t>13-04-2015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BEC0C-54A8-45A3-B1E2-D6FE3CD0C34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668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54B2B-28B2-4A58-B3EC-AB85C6E48C81}" type="datetimeFigureOut">
              <a:rPr lang="es-CL" smtClean="0"/>
              <a:t>13-04-2015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BEC0C-54A8-45A3-B1E2-D6FE3CD0C34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67784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54B2B-28B2-4A58-B3EC-AB85C6E48C81}" type="datetimeFigureOut">
              <a:rPr lang="es-CL" smtClean="0"/>
              <a:t>13-04-2015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BEC0C-54A8-45A3-B1E2-D6FE3CD0C34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85453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54B2B-28B2-4A58-B3EC-AB85C6E48C81}" type="datetimeFigureOut">
              <a:rPr lang="es-CL" smtClean="0"/>
              <a:t>13-04-2015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BEC0C-54A8-45A3-B1E2-D6FE3CD0C34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04859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54B2B-28B2-4A58-B3EC-AB85C6E48C81}" type="datetimeFigureOut">
              <a:rPr lang="es-CL" smtClean="0"/>
              <a:t>13-04-2015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BEC0C-54A8-45A3-B1E2-D6FE3CD0C34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09942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54B2B-28B2-4A58-B3EC-AB85C6E48C81}" type="datetimeFigureOut">
              <a:rPr lang="es-CL" smtClean="0"/>
              <a:t>13-04-2015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BEC0C-54A8-45A3-B1E2-D6FE3CD0C34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89983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54B2B-28B2-4A58-B3EC-AB85C6E48C81}" type="datetimeFigureOut">
              <a:rPr lang="es-CL" smtClean="0"/>
              <a:t>13-04-2015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BEC0C-54A8-45A3-B1E2-D6FE3CD0C34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8667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44254B2B-28B2-4A58-B3EC-AB85C6E48C81}" type="datetimeFigureOut">
              <a:rPr lang="es-CL" smtClean="0"/>
              <a:t>13-04-2015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3DBEC0C-54A8-45A3-B1E2-D6FE3CD0C34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26984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44254B2B-28B2-4A58-B3EC-AB85C6E48C81}" type="datetimeFigureOut">
              <a:rPr lang="es-CL" smtClean="0"/>
              <a:t>13-04-2015</a:t>
            </a:fld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3DBEC0C-54A8-45A3-B1E2-D6FE3CD0C34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746833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Tutorial EPF</a:t>
            </a:r>
            <a:endParaRPr lang="es-C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079010"/>
          </a:xfrm>
        </p:spPr>
        <p:txBody>
          <a:bodyPr>
            <a:normAutofit/>
          </a:bodyPr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493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Plug-in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59411" b="43642"/>
          <a:stretch/>
        </p:blipFill>
        <p:spPr>
          <a:xfrm>
            <a:off x="956770" y="2309648"/>
            <a:ext cx="5281120" cy="4122683"/>
          </a:xfrm>
          <a:prstGeom prst="rect">
            <a:avLst/>
          </a:prstGeom>
        </p:spPr>
      </p:pic>
      <p:sp>
        <p:nvSpPr>
          <p:cNvPr id="5" name="Llamada rectangular redondeada 4"/>
          <p:cNvSpPr/>
          <p:nvPr/>
        </p:nvSpPr>
        <p:spPr>
          <a:xfrm>
            <a:off x="7704083" y="3137338"/>
            <a:ext cx="3252951" cy="2885089"/>
          </a:xfrm>
          <a:prstGeom prst="wedgeRoundRectCallout">
            <a:avLst>
              <a:gd name="adj1" fmla="val -217013"/>
              <a:gd name="adj2" fmla="val -327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El Plug-in se divide en dos partes:</a:t>
            </a:r>
          </a:p>
          <a:p>
            <a:pPr algn="ctr"/>
            <a:r>
              <a:rPr lang="es-CL" dirty="0" smtClean="0"/>
              <a:t>1- Contenido del método (</a:t>
            </a:r>
            <a:r>
              <a:rPr lang="es-CL" dirty="0" err="1" smtClean="0"/>
              <a:t>Method</a:t>
            </a:r>
            <a:r>
              <a:rPr lang="es-CL" dirty="0" smtClean="0"/>
              <a:t> </a:t>
            </a:r>
            <a:r>
              <a:rPr lang="es-CL" dirty="0" err="1" smtClean="0"/>
              <a:t>content</a:t>
            </a:r>
            <a:r>
              <a:rPr lang="es-CL" dirty="0" smtClean="0"/>
              <a:t>).</a:t>
            </a:r>
          </a:p>
          <a:p>
            <a:pPr algn="ctr"/>
            <a:r>
              <a:rPr lang="es-CL" dirty="0" smtClean="0"/>
              <a:t>2- Procesos (</a:t>
            </a:r>
            <a:r>
              <a:rPr lang="es-CL" dirty="0" err="1" smtClean="0"/>
              <a:t>Processes</a:t>
            </a:r>
            <a:r>
              <a:rPr lang="es-CL" dirty="0" smtClean="0"/>
              <a:t>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9399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Content </a:t>
            </a:r>
            <a:r>
              <a:rPr lang="es-CL" dirty="0" err="1" smtClean="0"/>
              <a:t>Package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-1" r="61714" b="48169"/>
          <a:stretch/>
        </p:blipFill>
        <p:spPr>
          <a:xfrm>
            <a:off x="299872" y="2467303"/>
            <a:ext cx="4981575" cy="37916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r="53474" b="60237"/>
          <a:stretch/>
        </p:blipFill>
        <p:spPr>
          <a:xfrm>
            <a:off x="5707446" y="2467303"/>
            <a:ext cx="6053630" cy="2908738"/>
          </a:xfrm>
          <a:prstGeom prst="rect">
            <a:avLst/>
          </a:prstGeom>
        </p:spPr>
      </p:pic>
      <p:sp>
        <p:nvSpPr>
          <p:cNvPr id="8" name="Llamada rectangular redondeada 7"/>
          <p:cNvSpPr/>
          <p:nvPr/>
        </p:nvSpPr>
        <p:spPr>
          <a:xfrm>
            <a:off x="5707447" y="5533698"/>
            <a:ext cx="6053630" cy="1221826"/>
          </a:xfrm>
          <a:prstGeom prst="wedgeRoundRectCallout">
            <a:avLst>
              <a:gd name="adj1" fmla="val -24587"/>
              <a:gd name="adj2" fmla="val -647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Los cuatro elementos del contenido son: roles, </a:t>
            </a:r>
            <a:r>
              <a:rPr lang="es-CL" dirty="0" err="1" smtClean="0"/>
              <a:t>tasks</a:t>
            </a:r>
            <a:r>
              <a:rPr lang="es-CL" dirty="0" smtClean="0"/>
              <a:t> (tareas), </a:t>
            </a:r>
            <a:r>
              <a:rPr lang="es-CL" dirty="0" err="1" smtClean="0"/>
              <a:t>work</a:t>
            </a:r>
            <a:r>
              <a:rPr lang="es-CL" dirty="0" smtClean="0"/>
              <a:t> </a:t>
            </a:r>
            <a:r>
              <a:rPr lang="es-CL" dirty="0" err="1" smtClean="0"/>
              <a:t>products</a:t>
            </a:r>
            <a:r>
              <a:rPr lang="es-CL" dirty="0" smtClean="0"/>
              <a:t> (productos de trabajo) y </a:t>
            </a:r>
            <a:r>
              <a:rPr lang="es-CL" dirty="0" err="1" smtClean="0"/>
              <a:t>guidance</a:t>
            </a:r>
            <a:r>
              <a:rPr lang="es-CL" dirty="0" smtClean="0"/>
              <a:t> (guía).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61001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 smtClean="0"/>
              <a:t>Guidance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9936" r="56503" b="19289"/>
          <a:stretch/>
        </p:blipFill>
        <p:spPr>
          <a:xfrm>
            <a:off x="189186" y="2412124"/>
            <a:ext cx="5470306" cy="42724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r="54322" b="45367"/>
          <a:stretch/>
        </p:blipFill>
        <p:spPr>
          <a:xfrm>
            <a:off x="5880866" y="2412124"/>
            <a:ext cx="5943272" cy="399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1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 smtClean="0"/>
              <a:t>Guidance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41056" r="53353" b="10022"/>
          <a:stretch/>
        </p:blipFill>
        <p:spPr>
          <a:xfrm>
            <a:off x="26603" y="2585544"/>
            <a:ext cx="6069396" cy="35787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2542" t="28341" r="52625" b="22306"/>
          <a:stretch/>
        </p:blipFill>
        <p:spPr>
          <a:xfrm>
            <a:off x="6227378" y="2585544"/>
            <a:ext cx="5833243" cy="361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1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 smtClean="0"/>
              <a:t>Work</a:t>
            </a:r>
            <a:r>
              <a:rPr lang="es-CL" dirty="0" smtClean="0"/>
              <a:t> </a:t>
            </a:r>
            <a:r>
              <a:rPr lang="es-CL" dirty="0" err="1"/>
              <a:t>P</a:t>
            </a:r>
            <a:r>
              <a:rPr lang="es-CL" dirty="0" err="1" smtClean="0"/>
              <a:t>roducts</a:t>
            </a:r>
            <a:r>
              <a:rPr lang="es-CL" dirty="0" smtClean="0"/>
              <a:t>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51535" b="38470"/>
          <a:stretch/>
        </p:blipFill>
        <p:spPr>
          <a:xfrm>
            <a:off x="173750" y="2372711"/>
            <a:ext cx="5444480" cy="38862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r="55654" b="56789"/>
          <a:stretch/>
        </p:blipFill>
        <p:spPr>
          <a:xfrm>
            <a:off x="5969875" y="2372711"/>
            <a:ext cx="5769851" cy="3160986"/>
          </a:xfrm>
          <a:prstGeom prst="rect">
            <a:avLst/>
          </a:prstGeom>
        </p:spPr>
      </p:pic>
      <p:sp>
        <p:nvSpPr>
          <p:cNvPr id="6" name="Llamada rectangular redondeada 5"/>
          <p:cNvSpPr/>
          <p:nvPr/>
        </p:nvSpPr>
        <p:spPr>
          <a:xfrm>
            <a:off x="6095999" y="5967249"/>
            <a:ext cx="4114800" cy="583324"/>
          </a:xfrm>
          <a:prstGeom prst="wedgeRoundRectCallout">
            <a:avLst>
              <a:gd name="adj1" fmla="val -90248"/>
              <a:gd name="adj2" fmla="val -299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Creamos un nuevo artefacto.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265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 smtClean="0"/>
              <a:t>Work</a:t>
            </a:r>
            <a:r>
              <a:rPr lang="es-CL" dirty="0" smtClean="0"/>
              <a:t> </a:t>
            </a:r>
            <a:r>
              <a:rPr lang="es-CL" dirty="0" err="1" smtClean="0"/>
              <a:t>Products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-1" t="22306" r="52505" b="25323"/>
          <a:stretch/>
        </p:blipFill>
        <p:spPr>
          <a:xfrm>
            <a:off x="126453" y="2412123"/>
            <a:ext cx="6179754" cy="383102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5572" t="30" r="55654" b="11530"/>
          <a:stretch/>
        </p:blipFill>
        <p:spPr>
          <a:xfrm>
            <a:off x="6747641" y="331075"/>
            <a:ext cx="5044965" cy="6469616"/>
          </a:xfrm>
          <a:prstGeom prst="rect">
            <a:avLst/>
          </a:prstGeom>
        </p:spPr>
      </p:pic>
      <p:sp>
        <p:nvSpPr>
          <p:cNvPr id="6" name="Llamada rectangular redondeada 5"/>
          <p:cNvSpPr/>
          <p:nvPr/>
        </p:nvSpPr>
        <p:spPr>
          <a:xfrm>
            <a:off x="126454" y="6274676"/>
            <a:ext cx="6179754" cy="583324"/>
          </a:xfrm>
          <a:prstGeom prst="wedgeRoundRectCallout">
            <a:avLst>
              <a:gd name="adj1" fmla="val 41173"/>
              <a:gd name="adj2" fmla="val -3212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Agregamos la plantilla creada previamente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459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 smtClean="0"/>
              <a:t>Work</a:t>
            </a:r>
            <a:r>
              <a:rPr lang="es-CL" dirty="0" smtClean="0"/>
              <a:t> </a:t>
            </a:r>
            <a:r>
              <a:rPr lang="es-CL" dirty="0" err="1" smtClean="0"/>
              <a:t>Products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543" t="23598" r="53109" b="27048"/>
          <a:stretch/>
        </p:blipFill>
        <p:spPr>
          <a:xfrm>
            <a:off x="325819" y="2443656"/>
            <a:ext cx="5770180" cy="361030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3028" t="24032" r="52987" b="25969"/>
          <a:stretch/>
        </p:blipFill>
        <p:spPr>
          <a:xfrm>
            <a:off x="6274677" y="2443655"/>
            <a:ext cx="5722884" cy="3657600"/>
          </a:xfrm>
          <a:prstGeom prst="rect">
            <a:avLst/>
          </a:prstGeom>
        </p:spPr>
      </p:pic>
      <p:sp>
        <p:nvSpPr>
          <p:cNvPr id="7" name="Llamada rectangular redondeada 6"/>
          <p:cNvSpPr/>
          <p:nvPr/>
        </p:nvSpPr>
        <p:spPr>
          <a:xfrm>
            <a:off x="2569779" y="6274676"/>
            <a:ext cx="7740869" cy="583324"/>
          </a:xfrm>
          <a:prstGeom prst="wedgeRoundRectCallout">
            <a:avLst>
              <a:gd name="adj1" fmla="val 29676"/>
              <a:gd name="adj2" fmla="val -861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Así podemos pre visualizar el artefacto con la plantilla integrada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17579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 smtClean="0"/>
              <a:t>Process</a:t>
            </a:r>
            <a:r>
              <a:rPr lang="es-CL" dirty="0" smtClean="0"/>
              <a:t> </a:t>
            </a:r>
            <a:r>
              <a:rPr lang="es-CL" dirty="0" err="1" smtClean="0"/>
              <a:t>content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22521" r="66196" b="44290"/>
          <a:stretch/>
        </p:blipFill>
        <p:spPr>
          <a:xfrm>
            <a:off x="810000" y="3051882"/>
            <a:ext cx="4398251" cy="242788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030" t="26402" r="56624" b="39672"/>
          <a:stretch/>
        </p:blipFill>
        <p:spPr>
          <a:xfrm>
            <a:off x="5880866" y="3024920"/>
            <a:ext cx="5249589" cy="248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4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 smtClean="0"/>
              <a:t>Task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784" t="26185" r="63894" b="39332"/>
          <a:stretch/>
        </p:blipFill>
        <p:spPr>
          <a:xfrm>
            <a:off x="141889" y="2364827"/>
            <a:ext cx="4335518" cy="252248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6419" t="31358" r="54564" b="51185"/>
          <a:stretch/>
        </p:blipFill>
        <p:spPr>
          <a:xfrm>
            <a:off x="141889" y="5029199"/>
            <a:ext cx="5076497" cy="12770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1081" t="22737" r="52746" b="25539"/>
          <a:stretch/>
        </p:blipFill>
        <p:spPr>
          <a:xfrm>
            <a:off x="5297214" y="2364827"/>
            <a:ext cx="3405351" cy="37837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5814" t="3340" r="55776" b="10883"/>
          <a:stretch/>
        </p:blipFill>
        <p:spPr>
          <a:xfrm>
            <a:off x="8781393" y="2033753"/>
            <a:ext cx="3277331" cy="4114798"/>
          </a:xfrm>
          <a:prstGeom prst="rect">
            <a:avLst/>
          </a:prstGeom>
        </p:spPr>
      </p:pic>
      <p:sp>
        <p:nvSpPr>
          <p:cNvPr id="8" name="Llamada rectangular redondeada 7"/>
          <p:cNvSpPr/>
          <p:nvPr/>
        </p:nvSpPr>
        <p:spPr>
          <a:xfrm>
            <a:off x="551792" y="6245352"/>
            <a:ext cx="10547131" cy="612648"/>
          </a:xfrm>
          <a:prstGeom prst="wedgeRoundRectCallout">
            <a:avLst>
              <a:gd name="adj1" fmla="val 19078"/>
              <a:gd name="adj2" fmla="val -507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Creamos una tarea, le asignamos un nombre y luego le agregamos </a:t>
            </a:r>
            <a:r>
              <a:rPr lang="es-CL" dirty="0" err="1" smtClean="0"/>
              <a:t>work</a:t>
            </a:r>
            <a:r>
              <a:rPr lang="es-CL" dirty="0" smtClean="0"/>
              <a:t> </a:t>
            </a:r>
            <a:r>
              <a:rPr lang="es-CL" dirty="0" err="1" smtClean="0"/>
              <a:t>products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5491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3151" y="398792"/>
            <a:ext cx="3547533" cy="1618396"/>
          </a:xfrm>
        </p:spPr>
        <p:txBody>
          <a:bodyPr/>
          <a:lstStyle/>
          <a:p>
            <a:r>
              <a:rPr lang="es-CL" dirty="0" err="1" smtClean="0"/>
              <a:t>Task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2534" t="2478" r="33360" b="8513"/>
          <a:stretch/>
        </p:blipFill>
        <p:spPr>
          <a:xfrm>
            <a:off x="5801712" y="204952"/>
            <a:ext cx="5738648" cy="6511159"/>
          </a:xfrm>
          <a:prstGeom prst="rect">
            <a:avLst/>
          </a:prstGeom>
        </p:spPr>
      </p:pic>
      <p:sp>
        <p:nvSpPr>
          <p:cNvPr id="7" name="Llamada rectangular redondeada 6"/>
          <p:cNvSpPr/>
          <p:nvPr/>
        </p:nvSpPr>
        <p:spPr>
          <a:xfrm>
            <a:off x="947027" y="2758964"/>
            <a:ext cx="3547533" cy="2081049"/>
          </a:xfrm>
          <a:prstGeom prst="wedgeRoundRectCallout">
            <a:avLst>
              <a:gd name="adj1" fmla="val 124375"/>
              <a:gd name="adj2" fmla="val -470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En esta tarea tiene como salida: el Documento de prueba de caso de uso.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989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Instalación.</a:t>
            </a:r>
            <a:endParaRPr lang="es-CL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/>
          <a:srcRect l="8334" t="5251" r="31306" b="35105"/>
          <a:stretch/>
        </p:blipFill>
        <p:spPr>
          <a:xfrm>
            <a:off x="504968" y="2634017"/>
            <a:ext cx="5895832" cy="327546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/>
          <a:srcRect l="8498" t="33629" r="57936" b="16091"/>
          <a:stretch/>
        </p:blipFill>
        <p:spPr>
          <a:xfrm>
            <a:off x="7014714" y="2634017"/>
            <a:ext cx="4367284" cy="3275463"/>
          </a:xfrm>
          <a:prstGeom prst="rect">
            <a:avLst/>
          </a:prstGeom>
        </p:spPr>
      </p:pic>
      <p:sp>
        <p:nvSpPr>
          <p:cNvPr id="14" name="Llamada rectangular redondeada 13"/>
          <p:cNvSpPr/>
          <p:nvPr/>
        </p:nvSpPr>
        <p:spPr>
          <a:xfrm>
            <a:off x="504968" y="6022427"/>
            <a:ext cx="5895832" cy="662151"/>
          </a:xfrm>
          <a:prstGeom prst="wedgeRoundRectCallout">
            <a:avLst>
              <a:gd name="adj1" fmla="val 12717"/>
              <a:gd name="adj2" fmla="val -3081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Al instalar la versión de 32-bits es necesario tener el JRE 5.</a:t>
            </a:r>
            <a:endParaRPr lang="es-CL" dirty="0"/>
          </a:p>
        </p:txBody>
      </p:sp>
      <p:sp>
        <p:nvSpPr>
          <p:cNvPr id="15" name="Rectángulo 14"/>
          <p:cNvSpPr/>
          <p:nvPr/>
        </p:nvSpPr>
        <p:spPr>
          <a:xfrm>
            <a:off x="810000" y="1207419"/>
            <a:ext cx="107145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 smtClean="0"/>
              <a:t>http://www.eclipse.org/downloads/download.php?file=%2Ftechnology%2Fepf%2Fcomposer%2Frelease%2Fepf-composer-1.5.1.6-win32.zip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1597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Roles.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1687" r="15184" b="10452"/>
          <a:stretch/>
        </p:blipFill>
        <p:spPr>
          <a:xfrm>
            <a:off x="4699717" y="446088"/>
            <a:ext cx="7492283" cy="5975131"/>
          </a:xfrm>
          <a:prstGeom prst="rect">
            <a:avLst/>
          </a:prstGeom>
        </p:spPr>
      </p:pic>
      <p:sp>
        <p:nvSpPr>
          <p:cNvPr id="6" name="Llamada ovalada 5"/>
          <p:cNvSpPr/>
          <p:nvPr/>
        </p:nvSpPr>
        <p:spPr>
          <a:xfrm>
            <a:off x="489827" y="3433653"/>
            <a:ext cx="3626566" cy="2648607"/>
          </a:xfrm>
          <a:prstGeom prst="wedgeEllipseCallout">
            <a:avLst>
              <a:gd name="adj1" fmla="val 158506"/>
              <a:gd name="adj2" fmla="val -796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Le asignamos roles creados previamente.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634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81" t="12824" r="27544" b="21012"/>
          <a:stretch/>
        </p:blipFill>
        <p:spPr>
          <a:xfrm>
            <a:off x="1466193" y="993227"/>
            <a:ext cx="9364718" cy="484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7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Agregar pasos a una tarea.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1930" t="27048" r="33359" b="34806"/>
          <a:stretch/>
        </p:blipFill>
        <p:spPr>
          <a:xfrm>
            <a:off x="609599" y="2853559"/>
            <a:ext cx="5817476" cy="279049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21808" t="24892" r="51535" b="25754"/>
          <a:stretch/>
        </p:blipFill>
        <p:spPr>
          <a:xfrm>
            <a:off x="7189076" y="2443655"/>
            <a:ext cx="3468413" cy="361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3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1565" t="23169" r="36388" b="18858"/>
          <a:stretch/>
        </p:blipFill>
        <p:spPr>
          <a:xfrm>
            <a:off x="3405352" y="1434662"/>
            <a:ext cx="5470634" cy="424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Proceso.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19" t="12823" r="56018" b="17780"/>
          <a:stretch/>
        </p:blipFill>
        <p:spPr>
          <a:xfrm>
            <a:off x="378373" y="1921738"/>
            <a:ext cx="5549462" cy="49362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t="12823" r="56745" b="18642"/>
          <a:stretch/>
        </p:blipFill>
        <p:spPr>
          <a:xfrm>
            <a:off x="6285186" y="1957906"/>
            <a:ext cx="5460125" cy="486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5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9375" r="12398" b="59375"/>
          <a:stretch/>
        </p:blipFill>
        <p:spPr>
          <a:xfrm>
            <a:off x="284108" y="141890"/>
            <a:ext cx="11398141" cy="2286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t="9591" r="12761" b="65409"/>
          <a:stretch/>
        </p:blipFill>
        <p:spPr>
          <a:xfrm>
            <a:off x="284109" y="2585546"/>
            <a:ext cx="11350844" cy="1828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t="9590" r="11185" b="61530"/>
          <a:stretch/>
        </p:blipFill>
        <p:spPr>
          <a:xfrm>
            <a:off x="284108" y="4572002"/>
            <a:ext cx="11555796" cy="211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9806" r="9489" b="52693"/>
          <a:stretch/>
        </p:blipFill>
        <p:spPr>
          <a:xfrm>
            <a:off x="236811" y="1592317"/>
            <a:ext cx="11776513" cy="2743200"/>
          </a:xfrm>
          <a:prstGeom prst="rect">
            <a:avLst/>
          </a:prstGeom>
        </p:spPr>
      </p:pic>
      <p:cxnSp>
        <p:nvCxnSpPr>
          <p:cNvPr id="4" name="Conector recto de flecha 3"/>
          <p:cNvCxnSpPr/>
          <p:nvPr/>
        </p:nvCxnSpPr>
        <p:spPr>
          <a:xfrm flipV="1">
            <a:off x="2506717" y="3405352"/>
            <a:ext cx="1103586" cy="677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lamada rectangular redondeada 4"/>
          <p:cNvSpPr/>
          <p:nvPr/>
        </p:nvSpPr>
        <p:spPr>
          <a:xfrm>
            <a:off x="2238703" y="5155324"/>
            <a:ext cx="6227380" cy="1119352"/>
          </a:xfrm>
          <a:prstGeom prst="wedgeRoundRectCallout">
            <a:avLst>
              <a:gd name="adj1" fmla="val -23364"/>
              <a:gd name="adj2" fmla="val -2107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También se pueden integrar tareas arrastrándolas desde la librería.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15117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Realizar el diagrama de actividad de manera gráfica.</a:t>
            </a:r>
            <a:endParaRPr lang="es-C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21686" t="13039" r="41235" b="30711"/>
          <a:stretch/>
        </p:blipFill>
        <p:spPr>
          <a:xfrm>
            <a:off x="599089" y="2301766"/>
            <a:ext cx="4824248" cy="41148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24352" t="26831" r="34329" b="44721"/>
          <a:stretch/>
        </p:blipFill>
        <p:spPr>
          <a:xfrm>
            <a:off x="6005957" y="2301766"/>
            <a:ext cx="5376041" cy="208104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1330" t="20798" r="57467" b="54418"/>
          <a:stretch/>
        </p:blipFill>
        <p:spPr>
          <a:xfrm>
            <a:off x="6005957" y="4587765"/>
            <a:ext cx="5360981" cy="181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8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21081" t="-108" r="3308" b="28125"/>
          <a:stretch/>
        </p:blipFill>
        <p:spPr>
          <a:xfrm>
            <a:off x="1182414" y="772510"/>
            <a:ext cx="9837682" cy="526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r="71049" b="82509"/>
          <a:stretch/>
        </p:blipFill>
        <p:spPr>
          <a:xfrm>
            <a:off x="805076" y="535675"/>
            <a:ext cx="3766924" cy="127947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24546" r="24161" b="48181"/>
          <a:stretch/>
        </p:blipFill>
        <p:spPr>
          <a:xfrm>
            <a:off x="805076" y="2309884"/>
            <a:ext cx="6673756" cy="379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Instalación.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0048" t="15625" r="29967" b="21229"/>
          <a:stretch/>
        </p:blipFill>
        <p:spPr>
          <a:xfrm>
            <a:off x="236482" y="2270235"/>
            <a:ext cx="4729655" cy="41993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50727" t="56897" r="9893" b="28017"/>
          <a:stretch/>
        </p:blipFill>
        <p:spPr>
          <a:xfrm>
            <a:off x="5281448" y="2270235"/>
            <a:ext cx="5123794" cy="11035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66398" t="20151" r="8277" b="54418"/>
          <a:stretch/>
        </p:blipFill>
        <p:spPr>
          <a:xfrm>
            <a:off x="5281448" y="3720662"/>
            <a:ext cx="3294994" cy="1860331"/>
          </a:xfrm>
          <a:prstGeom prst="rect">
            <a:avLst/>
          </a:prstGeom>
        </p:spPr>
      </p:pic>
      <p:sp>
        <p:nvSpPr>
          <p:cNvPr id="7" name="Llamada rectangular redondeada 6"/>
          <p:cNvSpPr/>
          <p:nvPr/>
        </p:nvSpPr>
        <p:spPr>
          <a:xfrm>
            <a:off x="8891753" y="3720662"/>
            <a:ext cx="2963916" cy="2940268"/>
          </a:xfrm>
          <a:prstGeom prst="wedgeRoundRectCallout">
            <a:avLst>
              <a:gd name="adj1" fmla="val -28267"/>
              <a:gd name="adj2" fmla="val -92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Luego de descomprimir el archivo en el Disco local(C:), cambiamos el nombre de la carpeta a </a:t>
            </a:r>
            <a:r>
              <a:rPr lang="es-CL" dirty="0" err="1" smtClean="0"/>
              <a:t>epf-composer</a:t>
            </a:r>
            <a:r>
              <a:rPr lang="es-CL" dirty="0" smtClean="0"/>
              <a:t>.</a:t>
            </a:r>
          </a:p>
          <a:p>
            <a:pPr algn="ct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462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4441" t="1" r="24162" b="32322"/>
          <a:stretch/>
        </p:blipFill>
        <p:spPr>
          <a:xfrm>
            <a:off x="2415655" y="672151"/>
            <a:ext cx="6687404" cy="495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8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420" t="2565" r="2135" b="28591"/>
          <a:stretch/>
        </p:blipFill>
        <p:spPr>
          <a:xfrm>
            <a:off x="95535" y="846162"/>
            <a:ext cx="11888498" cy="472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5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Fin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1169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Instalación (instalar el JRE 5)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1714" t="20850" r="39686" b="37359"/>
          <a:stretch/>
        </p:blipFill>
        <p:spPr>
          <a:xfrm>
            <a:off x="491319" y="2552131"/>
            <a:ext cx="5022376" cy="30570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1924" t="33154" r="37798" b="39039"/>
          <a:stretch/>
        </p:blipFill>
        <p:spPr>
          <a:xfrm>
            <a:off x="5936541" y="2046533"/>
            <a:ext cx="5240741" cy="203414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8218" t="37268" r="29931" b="28591"/>
          <a:stretch/>
        </p:blipFill>
        <p:spPr>
          <a:xfrm>
            <a:off x="5936541" y="4246182"/>
            <a:ext cx="5445457" cy="2497540"/>
          </a:xfrm>
          <a:prstGeom prst="rect">
            <a:avLst/>
          </a:prstGeom>
        </p:spPr>
      </p:pic>
      <p:sp>
        <p:nvSpPr>
          <p:cNvPr id="7" name="Llamada rectangular redondeada 6"/>
          <p:cNvSpPr/>
          <p:nvPr/>
        </p:nvSpPr>
        <p:spPr>
          <a:xfrm>
            <a:off x="491319" y="5773003"/>
            <a:ext cx="3971500" cy="970719"/>
          </a:xfrm>
          <a:prstGeom prst="wedgeRoundRectCallout">
            <a:avLst>
              <a:gd name="adj1" fmla="val 91339"/>
              <a:gd name="adj2" fmla="val 175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 smtClean="0"/>
              <a:t>http://www.oracle.com/technetwork/java/javase/downloads/jre8-downloads-2133155.html</a:t>
            </a:r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9730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Instalación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5858" t="22279" r="26624" b="26760"/>
          <a:stretch/>
        </p:blipFill>
        <p:spPr>
          <a:xfrm>
            <a:off x="41128" y="2456596"/>
            <a:ext cx="4003070" cy="30570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8077" t="21595" r="23427" b="26352"/>
          <a:stretch/>
        </p:blipFill>
        <p:spPr>
          <a:xfrm>
            <a:off x="4105890" y="2456596"/>
            <a:ext cx="4021346" cy="30570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42649" t="23384" r="19788" b="25323"/>
          <a:stretch/>
        </p:blipFill>
        <p:spPr>
          <a:xfrm>
            <a:off x="8188928" y="2456596"/>
            <a:ext cx="3981936" cy="305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9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Iniciamos EPF </a:t>
            </a:r>
            <a:r>
              <a:rPr lang="es-CL" dirty="0" err="1" smtClean="0"/>
              <a:t>Composer</a:t>
            </a:r>
            <a:r>
              <a:rPr lang="es-CL" dirty="0" smtClean="0"/>
              <a:t>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8173" t="29202" r="29240" b="28556"/>
          <a:stretch/>
        </p:blipFill>
        <p:spPr>
          <a:xfrm>
            <a:off x="409904" y="2506717"/>
            <a:ext cx="6842236" cy="3090041"/>
          </a:xfrm>
          <a:prstGeom prst="rect">
            <a:avLst/>
          </a:prstGeom>
        </p:spPr>
      </p:pic>
      <p:sp>
        <p:nvSpPr>
          <p:cNvPr id="5" name="Llamada rectangular redondeada 4"/>
          <p:cNvSpPr/>
          <p:nvPr/>
        </p:nvSpPr>
        <p:spPr>
          <a:xfrm>
            <a:off x="8860222" y="2656490"/>
            <a:ext cx="2963916" cy="2940268"/>
          </a:xfrm>
          <a:prstGeom prst="wedgeRoundRectCallout">
            <a:avLst>
              <a:gd name="adj1" fmla="val -96884"/>
              <a:gd name="adj2" fmla="val -144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Le damos doble clic a epf.exe e iniciamos la aplicación.</a:t>
            </a:r>
          </a:p>
          <a:p>
            <a:pPr algn="ct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3079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Creamos una nueva librería de métodos.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50929" b="40625"/>
          <a:stretch/>
        </p:blipFill>
        <p:spPr>
          <a:xfrm>
            <a:off x="110687" y="2262352"/>
            <a:ext cx="6152956" cy="41857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r="51293" b="43642"/>
          <a:stretch/>
        </p:blipFill>
        <p:spPr>
          <a:xfrm>
            <a:off x="6385364" y="2262352"/>
            <a:ext cx="5683068" cy="3697014"/>
          </a:xfrm>
          <a:prstGeom prst="rect">
            <a:avLst/>
          </a:prstGeom>
        </p:spPr>
      </p:pic>
      <p:sp>
        <p:nvSpPr>
          <p:cNvPr id="6" name="Llamada rectangular redondeada 5"/>
          <p:cNvSpPr/>
          <p:nvPr/>
        </p:nvSpPr>
        <p:spPr>
          <a:xfrm>
            <a:off x="6700345" y="5959366"/>
            <a:ext cx="5202621" cy="756744"/>
          </a:xfrm>
          <a:prstGeom prst="wedgeRoundRectCallout">
            <a:avLst>
              <a:gd name="adj1" fmla="val 15834"/>
              <a:gd name="adj2" fmla="val -4500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Contiene </a:t>
            </a:r>
            <a:r>
              <a:rPr lang="es-CL" dirty="0" err="1" smtClean="0"/>
              <a:t>plugins</a:t>
            </a:r>
            <a:r>
              <a:rPr lang="es-CL" dirty="0" smtClean="0"/>
              <a:t> y la configuración del proceso que se desea implementar.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541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Le asignamos un nombre a la librería de métodos.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r="52868" b="43427"/>
          <a:stretch/>
        </p:blipFill>
        <p:spPr>
          <a:xfrm>
            <a:off x="110687" y="2262352"/>
            <a:ext cx="6132458" cy="413844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21" t="217" r="55531" b="43856"/>
          <a:stretch/>
        </p:blipFill>
        <p:spPr>
          <a:xfrm>
            <a:off x="6421822" y="2262352"/>
            <a:ext cx="5654564" cy="413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8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Creamos un Plug-in de método.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0" t="13039" r="74436" b="41271"/>
          <a:stretch/>
        </p:blipFill>
        <p:spPr>
          <a:xfrm>
            <a:off x="368565" y="2333296"/>
            <a:ext cx="3294994" cy="3342290"/>
          </a:xfrm>
          <a:prstGeom prst="rect">
            <a:avLst/>
          </a:prstGeom>
        </p:spPr>
      </p:pic>
      <p:sp>
        <p:nvSpPr>
          <p:cNvPr id="5" name="Llamada rectangular redondeada 4"/>
          <p:cNvSpPr/>
          <p:nvPr/>
        </p:nvSpPr>
        <p:spPr>
          <a:xfrm>
            <a:off x="153806" y="5864772"/>
            <a:ext cx="4292069" cy="867103"/>
          </a:xfrm>
          <a:prstGeom prst="wedgeRoundRectCallout">
            <a:avLst>
              <a:gd name="adj1" fmla="val -26673"/>
              <a:gd name="adj2" fmla="val -2556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Damos clic derecho en el espacio en blanco y seleccionamos “new </a:t>
            </a:r>
            <a:r>
              <a:rPr lang="es-CL" dirty="0" err="1" smtClean="0"/>
              <a:t>method</a:t>
            </a:r>
            <a:r>
              <a:rPr lang="es-CL" dirty="0"/>
              <a:t> </a:t>
            </a:r>
            <a:r>
              <a:rPr lang="es-CL" dirty="0" smtClean="0"/>
              <a:t>Plug-in”</a:t>
            </a:r>
            <a:endParaRPr lang="es-C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r="54080" b="45906"/>
          <a:stretch/>
        </p:blipFill>
        <p:spPr>
          <a:xfrm>
            <a:off x="4619625" y="2341178"/>
            <a:ext cx="5974803" cy="3957145"/>
          </a:xfrm>
          <a:prstGeom prst="rect">
            <a:avLst/>
          </a:prstGeom>
        </p:spPr>
      </p:pic>
      <p:sp>
        <p:nvSpPr>
          <p:cNvPr id="8" name="Llamada rectangular redondeada 7"/>
          <p:cNvSpPr/>
          <p:nvPr/>
        </p:nvSpPr>
        <p:spPr>
          <a:xfrm>
            <a:off x="10543282" y="3105805"/>
            <a:ext cx="1648718" cy="2427889"/>
          </a:xfrm>
          <a:prstGeom prst="wedgeRoundRectCallout">
            <a:avLst>
              <a:gd name="adj1" fmla="val -161182"/>
              <a:gd name="adj2" fmla="val -748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El Plug-in contiene los elementos necesarios para un proceso.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6550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Ci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Cita</Template>
  <TotalTime>164</TotalTime>
  <Words>277</Words>
  <Application>Microsoft Office PowerPoint</Application>
  <PresentationFormat>Personalizado</PresentationFormat>
  <Paragraphs>43</Paragraphs>
  <Slides>32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3" baseType="lpstr">
      <vt:lpstr>Citable</vt:lpstr>
      <vt:lpstr>Tutorial EPF</vt:lpstr>
      <vt:lpstr>Instalación.</vt:lpstr>
      <vt:lpstr>Instalación.</vt:lpstr>
      <vt:lpstr>Instalación (instalar el JRE 5)</vt:lpstr>
      <vt:lpstr>Instalación</vt:lpstr>
      <vt:lpstr>Iniciamos EPF Composer.</vt:lpstr>
      <vt:lpstr>Creamos una nueva librería de métodos.</vt:lpstr>
      <vt:lpstr>Le asignamos un nombre a la librería de métodos.</vt:lpstr>
      <vt:lpstr>Creamos un Plug-in de método.</vt:lpstr>
      <vt:lpstr>Plug-in</vt:lpstr>
      <vt:lpstr>Content Package</vt:lpstr>
      <vt:lpstr>Guidance</vt:lpstr>
      <vt:lpstr>Guidance</vt:lpstr>
      <vt:lpstr>Work Products.</vt:lpstr>
      <vt:lpstr>Work Products</vt:lpstr>
      <vt:lpstr>Work Products</vt:lpstr>
      <vt:lpstr>Process content</vt:lpstr>
      <vt:lpstr>Task</vt:lpstr>
      <vt:lpstr>Task</vt:lpstr>
      <vt:lpstr>Roles.</vt:lpstr>
      <vt:lpstr>Presentación de PowerPoint</vt:lpstr>
      <vt:lpstr>Agregar pasos a una tarea.</vt:lpstr>
      <vt:lpstr>Presentación de PowerPoint</vt:lpstr>
      <vt:lpstr>Proceso.</vt:lpstr>
      <vt:lpstr>Presentación de PowerPoint</vt:lpstr>
      <vt:lpstr>Presentación de PowerPoint</vt:lpstr>
      <vt:lpstr>Realizar el diagrama de actividad de manera gráfica.</vt:lpstr>
      <vt:lpstr>Presentación de PowerPoint</vt:lpstr>
      <vt:lpstr>Presentación de PowerPoint</vt:lpstr>
      <vt:lpstr>Presentación de PowerPoint</vt:lpstr>
      <vt:lpstr>Presentación de PowerPoint</vt:lpstr>
      <vt:lpstr>Fin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EPF</dc:title>
  <dc:creator>camilo24987@hotmail.com</dc:creator>
  <cp:lastModifiedBy>evivanco</cp:lastModifiedBy>
  <cp:revision>31</cp:revision>
  <dcterms:created xsi:type="dcterms:W3CDTF">2015-03-23T17:16:12Z</dcterms:created>
  <dcterms:modified xsi:type="dcterms:W3CDTF">2015-04-14T00:55:04Z</dcterms:modified>
</cp:coreProperties>
</file>